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21"/>
  </p:notesMasterIdLst>
  <p:sldIdLst>
    <p:sldId id="266" r:id="rId2"/>
    <p:sldId id="258" r:id="rId3"/>
    <p:sldId id="267" r:id="rId4"/>
    <p:sldId id="268" r:id="rId5"/>
    <p:sldId id="269" r:id="rId6"/>
    <p:sldId id="270" r:id="rId7"/>
    <p:sldId id="271" r:id="rId8"/>
    <p:sldId id="272" r:id="rId9"/>
    <p:sldId id="273" r:id="rId10"/>
    <p:sldId id="274" r:id="rId11"/>
    <p:sldId id="275" r:id="rId12"/>
    <p:sldId id="276" r:id="rId13"/>
    <p:sldId id="277" r:id="rId14"/>
    <p:sldId id="278" r:id="rId15"/>
    <p:sldId id="281" r:id="rId16"/>
    <p:sldId id="279" r:id="rId17"/>
    <p:sldId id="280" r:id="rId18"/>
    <p:sldId id="263" r:id="rId19"/>
    <p:sldId id="282" r:id="rId20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31" autoAdjust="0"/>
    <p:restoredTop sz="94660"/>
  </p:normalViewPr>
  <p:slideViewPr>
    <p:cSldViewPr snapToGrid="0">
      <p:cViewPr varScale="1">
        <p:scale>
          <a:sx n="63" d="100"/>
          <a:sy n="63" d="100"/>
        </p:scale>
        <p:origin x="1372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2.jpeg>
</file>

<file path=ppt/media/image3.jpeg>
</file>

<file path=ppt/media/image4.jpeg>
</file>

<file path=ppt/media/image5.jpe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8E6F2B-2DFF-4863-AC0C-CE92ADC81DFE}" type="datetimeFigureOut">
              <a:rPr lang="zh-CN" altLang="en-US" smtClean="0"/>
              <a:t>2019/6/11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4CD5DD-7CF7-4493-B72D-5314BE925C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47315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4CD5DD-7CF7-4493-B72D-5314BE925C2A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2881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F0C319-F655-49B8-9080-C3D5BDC7DF5A}" type="datetimeFigureOut">
              <a:rPr lang="zh-CN" altLang="en-US"/>
              <a:pPr>
                <a:defRPr/>
              </a:pPr>
              <a:t>2019/6/10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F57BE6-B7B5-416D-B7F6-A9DC0108FAF6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69594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CF470C5-6E2C-494F-8AFE-CE8342BF7573}" type="datetimeFigureOut">
              <a:rPr lang="zh-CN" altLang="en-US"/>
              <a:pPr>
                <a:defRPr/>
              </a:pPr>
              <a:t>2019/6/10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6A7F0EE-04BF-4162-878E-0E12B932DAEE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14429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0AEE7A1-7C67-4916-88D8-CFE075B8EB17}" type="datetimeFigureOut">
              <a:rPr lang="zh-CN" altLang="en-US"/>
              <a:pPr>
                <a:defRPr/>
              </a:pPr>
              <a:t>2019/6/10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861124C-31B6-4B78-9B20-11922543E8E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58657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B1CC5D-4DE5-4628-8734-49352E229753}" type="datetimeFigureOut">
              <a:rPr lang="zh-CN" altLang="en-US"/>
              <a:pPr>
                <a:defRPr/>
              </a:pPr>
              <a:t>2019/6/10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5C00CF-025A-474E-86D3-9E57C9B064E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28955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43E56E-F1B9-4709-A371-0C2340AF8251}" type="datetimeFigureOut">
              <a:rPr lang="zh-CN" altLang="en-US"/>
              <a:pPr>
                <a:defRPr/>
              </a:pPr>
              <a:t>2019/6/10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D9D1E6-A102-447C-BDFF-279E6B2BD96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3744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AC55976-3BA7-47D2-BB94-CB4581154EF9}" type="datetimeFigureOut">
              <a:rPr lang="zh-CN" altLang="en-US"/>
              <a:pPr>
                <a:defRPr/>
              </a:pPr>
              <a:t>2019/6/10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508A1CA-63F8-4A91-8BFD-E18E42A968D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90313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E8BEF7-2FF6-49BD-BBEE-F95E7297101C}" type="datetimeFigureOut">
              <a:rPr lang="zh-CN" altLang="en-US"/>
              <a:pPr>
                <a:defRPr/>
              </a:pPr>
              <a:t>2019/6/10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4530597-0E5B-4018-BC93-AF0CBDC7751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19996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F2AA0C0-4967-4552-8AF7-D7BF82577E77}" type="datetimeFigureOut">
              <a:rPr lang="zh-CN" altLang="en-US"/>
              <a:pPr>
                <a:defRPr/>
              </a:pPr>
              <a:t>2019/6/10</a:t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FF88E09-6477-4CD8-9636-2A9AC4C7C22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112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44C4CA1-13B2-4511-8B99-7BAE9F7FF3E2}" type="datetimeFigureOut">
              <a:rPr lang="zh-CN" altLang="en-US"/>
              <a:pPr>
                <a:defRPr/>
              </a:pPr>
              <a:t>2019/6/10</a:t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5DF4D76-D403-4AC5-B043-B22F9BEE70E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435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58F92D-EA6D-4770-A97A-A8D1F8FD1AF9}" type="datetimeFigureOut">
              <a:rPr lang="zh-CN" altLang="en-US"/>
              <a:pPr>
                <a:defRPr/>
              </a:pPr>
              <a:t>2019/6/10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F5B55D-80B5-41B3-B0DA-F82344CABA56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93566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4CD0699-BB0C-41CB-852A-5AF0D840994F}" type="datetimeFigureOut">
              <a:rPr lang="zh-CN" altLang="en-US"/>
              <a:pPr>
                <a:defRPr/>
              </a:pPr>
              <a:t>2019/6/10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459606B-D976-4DBA-AC59-6D43811643C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93336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3341EF3A-A9F4-4148-87C7-2C8526AF93DB}" type="datetimeFigureOut">
              <a:rPr lang="zh-CN" altLang="en-US"/>
              <a:pPr>
                <a:defRPr/>
              </a:pPr>
              <a:t>2019/6/10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F5FC969B-7FB6-4FF7-A227-EA67D229348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15212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extBox 3"/>
          <p:cNvSpPr txBox="1">
            <a:spLocks noChangeArrowheads="1"/>
          </p:cNvSpPr>
          <p:nvPr/>
        </p:nvSpPr>
        <p:spPr bwMode="auto">
          <a:xfrm>
            <a:off x="1928810" y="1645106"/>
            <a:ext cx="5286375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7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宋体" charset="-122"/>
                <a:cs typeface="+mn-cs"/>
              </a:rPr>
              <a:t>六边形扫雷</a:t>
            </a:r>
          </a:p>
        </p:txBody>
      </p:sp>
      <p:sp>
        <p:nvSpPr>
          <p:cNvPr id="2051" name="TextBox 4"/>
          <p:cNvSpPr txBox="1">
            <a:spLocks noChangeArrowheads="1"/>
          </p:cNvSpPr>
          <p:nvPr/>
        </p:nvSpPr>
        <p:spPr bwMode="auto">
          <a:xfrm>
            <a:off x="2500309" y="2967335"/>
            <a:ext cx="4143375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计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75 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郭元博 罗崚骁 胡翰文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AD8BF93-2DA1-4F41-960B-9F201A0437AB}"/>
              </a:ext>
            </a:extLst>
          </p:cNvPr>
          <p:cNvSpPr txBox="1"/>
          <p:nvPr/>
        </p:nvSpPr>
        <p:spPr>
          <a:xfrm>
            <a:off x="4399280" y="494417"/>
            <a:ext cx="4744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难点</a:t>
            </a: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解决方案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F9DBB17-2241-4C3B-84B8-9DB3E84887D3}"/>
              </a:ext>
            </a:extLst>
          </p:cNvPr>
          <p:cNvSpPr txBox="1"/>
          <p:nvPr/>
        </p:nvSpPr>
        <p:spPr>
          <a:xfrm>
            <a:off x="4572000" y="2844225"/>
            <a:ext cx="457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3600" dirty="0">
                <a:solidFill>
                  <a:prstClr val="black"/>
                </a:solidFill>
              </a:rPr>
              <a:t>理想和现实的</a:t>
            </a:r>
            <a:endParaRPr lang="en-US" altLang="zh-CN" sz="3600" dirty="0">
              <a:solidFill>
                <a:prstClr val="black"/>
              </a:solidFill>
            </a:endParaRPr>
          </a:p>
          <a:p>
            <a:pPr lvl="0" algn="ctr"/>
            <a:r>
              <a:rPr lang="zh-CN" altLang="en-US" sz="3600" dirty="0">
                <a:solidFill>
                  <a:prstClr val="black"/>
                </a:solidFill>
              </a:rPr>
              <a:t>巨大差异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EB127E9-6CDC-450E-A192-98A5C81B20D2}"/>
              </a:ext>
            </a:extLst>
          </p:cNvPr>
          <p:cNvSpPr txBox="1"/>
          <p:nvPr/>
        </p:nvSpPr>
        <p:spPr>
          <a:xfrm>
            <a:off x="325120" y="4328160"/>
            <a:ext cx="851408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3200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放弃理想，</a:t>
            </a:r>
            <a:endParaRPr lang="en-US" altLang="zh-CN" sz="3200" dirty="0">
              <a:solidFill>
                <a:prstClr val="black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lvl="0" algn="ctr"/>
            <a:r>
              <a:rPr lang="zh-CN" altLang="en-US" sz="3200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接受现实。</a:t>
            </a:r>
          </a:p>
        </p:txBody>
      </p:sp>
    </p:spTree>
    <p:extLst>
      <p:ext uri="{BB962C8B-B14F-4D97-AF65-F5344CB8AC3E}">
        <p14:creationId xmlns:p14="http://schemas.microsoft.com/office/powerpoint/2010/main" val="24072806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AD8BF93-2DA1-4F41-960B-9F201A0437AB}"/>
              </a:ext>
            </a:extLst>
          </p:cNvPr>
          <p:cNvSpPr txBox="1"/>
          <p:nvPr/>
        </p:nvSpPr>
        <p:spPr>
          <a:xfrm>
            <a:off x="4399280" y="494417"/>
            <a:ext cx="4744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难点</a:t>
            </a: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解决方案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F9DBB17-2241-4C3B-84B8-9DB3E84887D3}"/>
              </a:ext>
            </a:extLst>
          </p:cNvPr>
          <p:cNvSpPr txBox="1"/>
          <p:nvPr/>
        </p:nvSpPr>
        <p:spPr>
          <a:xfrm>
            <a:off x="4582160" y="2573834"/>
            <a:ext cx="4572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600" dirty="0">
                <a:solidFill>
                  <a:prstClr val="black"/>
                </a:solidFill>
              </a:rPr>
              <a:t>图片显示</a:t>
            </a:r>
            <a:r>
              <a:rPr lang="en-US" altLang="zh-CN" sz="3600" dirty="0">
                <a:solidFill>
                  <a:prstClr val="black"/>
                </a:solidFill>
              </a:rPr>
              <a:t>——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平衡操作性、存储量、美观度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EB127E9-6CDC-450E-A192-98A5C81B20D2}"/>
              </a:ext>
            </a:extLst>
          </p:cNvPr>
          <p:cNvSpPr txBox="1"/>
          <p:nvPr/>
        </p:nvSpPr>
        <p:spPr>
          <a:xfrm>
            <a:off x="325120" y="4328160"/>
            <a:ext cx="851408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利用网上获得的程序将图片转为</a:t>
            </a:r>
            <a:r>
              <a:rPr lang="en-US" altLang="zh-CN" sz="3200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RGB</a:t>
            </a:r>
            <a:r>
              <a:rPr lang="zh-CN" altLang="en-US" sz="3200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的数组，</a:t>
            </a:r>
            <a:endParaRPr lang="en-US" altLang="zh-CN" sz="3200" dirty="0">
              <a:solidFill>
                <a:prstClr val="black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利用自己写的</a:t>
            </a: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C</a:t>
            </a: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程序将其转为</a:t>
            </a:r>
            <a:r>
              <a:rPr kumimoji="0" lang="en-US" altLang="zh-CN" sz="3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mif</a:t>
            </a: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文件，</a:t>
            </a:r>
            <a:endParaRPr kumimoji="0" lang="en-US" altLang="zh-CN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位宽</a:t>
            </a: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9</a:t>
            </a: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，深度</a:t>
            </a: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65536</a:t>
            </a:r>
            <a:r>
              <a:rPr lang="zh-CN" altLang="en-US" sz="3200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，</a:t>
            </a:r>
            <a:r>
              <a:rPr lang="en-US" altLang="zh-CN" sz="3200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RGB</a:t>
            </a:r>
            <a:r>
              <a:rPr lang="zh-CN" altLang="en-US" sz="3200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各</a:t>
            </a:r>
            <a:r>
              <a:rPr lang="en-US" altLang="zh-CN" sz="3200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3</a:t>
            </a:r>
            <a:r>
              <a:rPr lang="zh-CN" altLang="en-US" sz="3200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位。</a:t>
            </a:r>
            <a:endParaRPr lang="en-US" altLang="zh-CN" sz="3200" dirty="0">
              <a:solidFill>
                <a:prstClr val="black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比起课程提供的</a:t>
            </a:r>
            <a:r>
              <a:rPr lang="en-US" altLang="zh-CN" sz="3200" dirty="0" err="1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BmpToMif</a:t>
            </a:r>
            <a:r>
              <a:rPr lang="zh-CN" altLang="en-US" sz="3200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颜色更丰富，</a:t>
            </a:r>
            <a:endParaRPr lang="en-US" altLang="zh-CN" sz="3200" dirty="0">
              <a:solidFill>
                <a:prstClr val="black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操作更方便自定义</a:t>
            </a:r>
            <a:r>
              <a:rPr lang="en-US" altLang="zh-CN" sz="3200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……</a:t>
            </a:r>
            <a:endParaRPr kumimoji="0" lang="en-US" altLang="zh-CN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432314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AD8BF93-2DA1-4F41-960B-9F201A0437AB}"/>
              </a:ext>
            </a:extLst>
          </p:cNvPr>
          <p:cNvSpPr txBox="1"/>
          <p:nvPr/>
        </p:nvSpPr>
        <p:spPr>
          <a:xfrm>
            <a:off x="4399280" y="494417"/>
            <a:ext cx="4744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难点</a:t>
            </a: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解决方案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F9DBB17-2241-4C3B-84B8-9DB3E84887D3}"/>
              </a:ext>
            </a:extLst>
          </p:cNvPr>
          <p:cNvSpPr txBox="1"/>
          <p:nvPr/>
        </p:nvSpPr>
        <p:spPr>
          <a:xfrm>
            <a:off x="4572000" y="2844225"/>
            <a:ext cx="457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zh-CN" altLang="en-US" sz="3600" dirty="0">
                <a:solidFill>
                  <a:prstClr val="black"/>
                </a:solidFill>
              </a:rPr>
              <a:t>图片显示</a:t>
            </a:r>
            <a:r>
              <a:rPr lang="en-US" altLang="zh-CN" sz="3600" dirty="0">
                <a:solidFill>
                  <a:prstClr val="black"/>
                </a:solidFill>
              </a:rPr>
              <a:t>——</a:t>
            </a:r>
            <a:endParaRPr kumimoji="0" lang="en-US" altLang="zh-CN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600" dirty="0">
                <a:solidFill>
                  <a:prstClr val="black"/>
                </a:solidFill>
              </a:rPr>
              <a:t>六边形密铺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EB127E9-6CDC-450E-A192-98A5C81B20D2}"/>
              </a:ext>
            </a:extLst>
          </p:cNvPr>
          <p:cNvSpPr txBox="1"/>
          <p:nvPr/>
        </p:nvSpPr>
        <p:spPr>
          <a:xfrm>
            <a:off x="325120" y="4328160"/>
            <a:ext cx="851408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利用（像素）点和直线关系确定？</a:t>
            </a:r>
            <a:endParaRPr lang="en-US" altLang="zh-CN" sz="3200" dirty="0">
              <a:solidFill>
                <a:prstClr val="black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……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线性代数中的向量方法</a:t>
            </a:r>
            <a:r>
              <a:rPr lang="en-US" altLang="zh-CN" sz="3200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——</a:t>
            </a:r>
            <a:endParaRPr kumimoji="0" lang="en-US" altLang="zh-CN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069256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AD8BF93-2DA1-4F41-960B-9F201A0437AB}"/>
              </a:ext>
            </a:extLst>
          </p:cNvPr>
          <p:cNvSpPr txBox="1"/>
          <p:nvPr/>
        </p:nvSpPr>
        <p:spPr>
          <a:xfrm>
            <a:off x="4399280" y="494417"/>
            <a:ext cx="4744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难点</a:t>
            </a: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解决方案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F9DBB17-2241-4C3B-84B8-9DB3E84887D3}"/>
              </a:ext>
            </a:extLst>
          </p:cNvPr>
          <p:cNvSpPr txBox="1"/>
          <p:nvPr/>
        </p:nvSpPr>
        <p:spPr>
          <a:xfrm>
            <a:off x="4572000" y="2844225"/>
            <a:ext cx="457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图片显示</a:t>
            </a: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——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六边形密铺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A8193A9-6F08-43F1-B222-4A75CB998E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7200" y="4044554"/>
            <a:ext cx="2804160" cy="2804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9191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AD8BF93-2DA1-4F41-960B-9F201A0437AB}"/>
              </a:ext>
            </a:extLst>
          </p:cNvPr>
          <p:cNvSpPr txBox="1"/>
          <p:nvPr/>
        </p:nvSpPr>
        <p:spPr>
          <a:xfrm>
            <a:off x="4399280" y="494417"/>
            <a:ext cx="4744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难点</a:t>
            </a: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解决方案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F9DBB17-2241-4C3B-84B8-9DB3E84887D3}"/>
              </a:ext>
            </a:extLst>
          </p:cNvPr>
          <p:cNvSpPr txBox="1"/>
          <p:nvPr/>
        </p:nvSpPr>
        <p:spPr>
          <a:xfrm>
            <a:off x="4572000" y="2844225"/>
            <a:ext cx="457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图片显示</a:t>
            </a: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——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六边形密铺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21B6EDF-9CC1-482B-89CC-A7FADA04A848}"/>
              </a:ext>
            </a:extLst>
          </p:cNvPr>
          <p:cNvSpPr txBox="1"/>
          <p:nvPr/>
        </p:nvSpPr>
        <p:spPr>
          <a:xfrm>
            <a:off x="0" y="4328160"/>
            <a:ext cx="91440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altLang="zh-CN" dirty="0" err="1">
                <a:solidFill>
                  <a:prstClr val="black"/>
                </a:solidFill>
                <a:latin typeface="Consolas" panose="020B0609020204030204" pitchFamily="49" charset="0"/>
                <a:ea typeface="华文楷体" panose="02010600040101010101" pitchFamily="2" charset="-122"/>
              </a:rPr>
              <a:t>elsif</a:t>
            </a:r>
            <a:r>
              <a:rPr lang="en-US" altLang="zh-CN" dirty="0">
                <a:solidFill>
                  <a:prstClr val="black"/>
                </a:solidFill>
                <a:latin typeface="Consolas" panose="020B0609020204030204" pitchFamily="49" charset="0"/>
                <a:ea typeface="华文楷体" panose="02010600040101010101" pitchFamily="2" charset="-122"/>
              </a:rPr>
              <a:t> (x &gt;= 184 and x &lt; 240 and y &gt;= 24 and y &lt; 472 and (((((y + 72) mod 96)-16)*(((x + 40) mod 56)-28))&lt;=((((y + 72) mod 96)-0)*(((x + 40) mod 56)-0))) and (((y + 72) mod 96)-64)*(((x + 40) mod 56)-55)-(((y + 72) mod 96)-48)*(((x + 40) mod 56)-28)&gt;=0 and (((y + 72) mod 96)-48)*(((x + 40) mod 56)-28)-(((y + 72) mod 96)-64)*(((x + 40) mod 56)-0)&gt;=0 and (((y + 72) mod 96)-0)*(((x + 40) mod 56)-55)-(((y + 72) mod 96)-16)*(((x + 40) mod 56)-28)&lt;=0) then</a:t>
            </a:r>
          </a:p>
          <a:p>
            <a:pPr lvl="0">
              <a:defRPr/>
            </a:pPr>
            <a:r>
              <a:rPr lang="en-US" altLang="zh-CN" dirty="0">
                <a:solidFill>
                  <a:prstClr val="black"/>
                </a:solidFill>
                <a:latin typeface="Consolas" panose="020B0609020204030204" pitchFamily="49" charset="0"/>
                <a:ea typeface="华文楷体" panose="02010600040101010101" pitchFamily="2" charset="-122"/>
              </a:rPr>
              <a:t>--line 4: y [8, 8 + 64 * 7), x [16 + 3 * 56, 16 + 8 * 56)</a:t>
            </a:r>
            <a:endParaRPr kumimoji="0" lang="en-US" altLang="zh-CN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nsolas" panose="020B0609020204030204" pitchFamily="49" charset="0"/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910314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AD8BF93-2DA1-4F41-960B-9F201A0437AB}"/>
              </a:ext>
            </a:extLst>
          </p:cNvPr>
          <p:cNvSpPr txBox="1"/>
          <p:nvPr/>
        </p:nvSpPr>
        <p:spPr>
          <a:xfrm>
            <a:off x="4399280" y="494417"/>
            <a:ext cx="4744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难点</a:t>
            </a: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解决方案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F9DBB17-2241-4C3B-84B8-9DB3E84887D3}"/>
              </a:ext>
            </a:extLst>
          </p:cNvPr>
          <p:cNvSpPr txBox="1"/>
          <p:nvPr/>
        </p:nvSpPr>
        <p:spPr>
          <a:xfrm>
            <a:off x="4572000" y="2844225"/>
            <a:ext cx="457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图片显示</a:t>
            </a: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——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六边形密铺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EB127E9-6CDC-450E-A192-98A5C81B20D2}"/>
              </a:ext>
            </a:extLst>
          </p:cNvPr>
          <p:cNvSpPr txBox="1"/>
          <p:nvPr/>
        </p:nvSpPr>
        <p:spPr>
          <a:xfrm>
            <a:off x="325120" y="4328160"/>
            <a:ext cx="851408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楷体" panose="02010600040101010101" pitchFamily="2" charset="-122"/>
                <a:ea typeface="华文楷体" panose="02010600040101010101" pitchFamily="2" charset="-122"/>
                <a:cs typeface="+mn-cs"/>
              </a:rPr>
              <a:t>具体到每个格子的判定，</a:t>
            </a:r>
            <a:endParaRPr kumimoji="0" lang="en-US" altLang="zh-CN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在同一列内按</a:t>
            </a:r>
            <a:r>
              <a:rPr lang="en-US" altLang="zh-CN" sz="3200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y</a:t>
            </a:r>
            <a:r>
              <a:rPr lang="zh-CN" altLang="en-US" sz="3200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坐标划分即可。</a:t>
            </a:r>
            <a:endParaRPr kumimoji="0" lang="en-US" altLang="zh-CN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30855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24A344D-B078-43D1-B6A2-3F06CD56E16F}"/>
              </a:ext>
            </a:extLst>
          </p:cNvPr>
          <p:cNvSpPr txBox="1"/>
          <p:nvPr/>
        </p:nvSpPr>
        <p:spPr>
          <a:xfrm>
            <a:off x="4399280" y="301377"/>
            <a:ext cx="4744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关键技术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1DD2A26D-10A1-49FA-BBB9-95A7A41C0EC9}"/>
              </a:ext>
            </a:extLst>
          </p:cNvPr>
          <p:cNvSpPr/>
          <p:nvPr/>
        </p:nvSpPr>
        <p:spPr>
          <a:xfrm>
            <a:off x="2286000" y="1325414"/>
            <a:ext cx="68580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+mn-ea"/>
                <a:ea typeface="+mn-ea"/>
              </a:rPr>
              <a:t>片内</a:t>
            </a:r>
            <a:r>
              <a:rPr lang="en-US" altLang="zh-CN" sz="2400" dirty="0">
                <a:latin typeface="+mn-ea"/>
                <a:ea typeface="+mn-ea"/>
              </a:rPr>
              <a:t>SRAM</a:t>
            </a:r>
            <a:r>
              <a:rPr lang="zh-CN" altLang="en-US" sz="2400" dirty="0">
                <a:latin typeface="+mn-ea"/>
                <a:ea typeface="+mn-ea"/>
              </a:rPr>
              <a:t>的使用和使用</a:t>
            </a:r>
            <a:r>
              <a:rPr lang="en-US" altLang="zh-CN" sz="2400" dirty="0" err="1">
                <a:latin typeface="+mn-ea"/>
                <a:ea typeface="+mn-ea"/>
              </a:rPr>
              <a:t>mif</a:t>
            </a:r>
            <a:r>
              <a:rPr lang="zh-CN" altLang="en-US" sz="2400" dirty="0">
                <a:latin typeface="+mn-ea"/>
                <a:ea typeface="+mn-ea"/>
              </a:rPr>
              <a:t>文件对其初始化技术；</a:t>
            </a:r>
            <a:endParaRPr lang="en-US" altLang="zh-CN" sz="2400" dirty="0">
              <a:latin typeface="+mn-ea"/>
              <a:ea typeface="+mn-ea"/>
            </a:endParaRPr>
          </a:p>
          <a:p>
            <a:r>
              <a:rPr lang="zh-CN" altLang="en-US" sz="2400" dirty="0">
                <a:latin typeface="+mn-ea"/>
                <a:ea typeface="+mn-ea"/>
              </a:rPr>
              <a:t>通过</a:t>
            </a:r>
            <a:r>
              <a:rPr lang="en-US" altLang="zh-CN" sz="2400" dirty="0">
                <a:latin typeface="+mn-ea"/>
                <a:ea typeface="+mn-ea"/>
              </a:rPr>
              <a:t>PS/2</a:t>
            </a:r>
            <a:r>
              <a:rPr lang="zh-CN" altLang="en-US" sz="2400" dirty="0">
                <a:latin typeface="+mn-ea"/>
                <a:ea typeface="+mn-ea"/>
              </a:rPr>
              <a:t>接口的交互和异常处理技术；</a:t>
            </a:r>
            <a:endParaRPr lang="en-US" altLang="zh-CN" sz="2400" dirty="0">
              <a:latin typeface="+mn-ea"/>
              <a:ea typeface="+mn-ea"/>
            </a:endParaRPr>
          </a:p>
          <a:p>
            <a:r>
              <a:rPr lang="zh-CN" altLang="en-US" sz="2400" dirty="0">
                <a:latin typeface="+mn-ea"/>
                <a:ea typeface="+mn-ea"/>
              </a:rPr>
              <a:t>更复杂的</a:t>
            </a:r>
            <a:r>
              <a:rPr lang="en-US" altLang="zh-CN" sz="2400" dirty="0">
                <a:latin typeface="+mn-ea"/>
                <a:ea typeface="+mn-ea"/>
              </a:rPr>
              <a:t>VGA</a:t>
            </a:r>
            <a:r>
              <a:rPr lang="zh-CN" altLang="en-US" sz="2400" dirty="0">
                <a:latin typeface="+mn-ea"/>
                <a:ea typeface="+mn-ea"/>
              </a:rPr>
              <a:t>显示及时序配合的相关技术；</a:t>
            </a:r>
            <a:endParaRPr lang="en-US" altLang="zh-CN" sz="2400" dirty="0">
              <a:latin typeface="+mn-ea"/>
              <a:ea typeface="+mn-ea"/>
            </a:endParaRPr>
          </a:p>
          <a:p>
            <a:r>
              <a:rPr lang="zh-CN" altLang="en-US" sz="2400" strike="sngStrike" dirty="0">
                <a:latin typeface="+mn-ea"/>
                <a:ea typeface="+mn-ea"/>
              </a:rPr>
              <a:t>在最后三天内战略性放弃</a:t>
            </a:r>
            <a:r>
              <a:rPr lang="en-US" altLang="zh-CN" sz="2400" strike="sngStrike" dirty="0">
                <a:latin typeface="+mn-ea"/>
                <a:ea typeface="+mn-ea"/>
              </a:rPr>
              <a:t>plan A</a:t>
            </a:r>
            <a:r>
              <a:rPr lang="zh-CN" altLang="en-US" sz="2400" strike="sngStrike" dirty="0">
                <a:latin typeface="+mn-ea"/>
                <a:ea typeface="+mn-ea"/>
              </a:rPr>
              <a:t>，紧急想出</a:t>
            </a:r>
            <a:r>
              <a:rPr lang="en-US" altLang="zh-CN" sz="2400" strike="sngStrike" dirty="0">
                <a:latin typeface="+mn-ea"/>
                <a:ea typeface="+mn-ea"/>
              </a:rPr>
              <a:t>plan B</a:t>
            </a:r>
            <a:r>
              <a:rPr lang="zh-CN" altLang="en-US" sz="2400" strike="sngStrike" dirty="0">
                <a:latin typeface="+mn-ea"/>
                <a:ea typeface="+mn-ea"/>
              </a:rPr>
              <a:t>并实现的技术；</a:t>
            </a:r>
            <a:endParaRPr lang="en-US" altLang="zh-CN" sz="2400" strike="sngStrike" dirty="0">
              <a:latin typeface="+mn-ea"/>
              <a:ea typeface="+mn-ea"/>
            </a:endParaRPr>
          </a:p>
          <a:p>
            <a:r>
              <a:rPr lang="en-US" altLang="zh-CN" sz="2400" dirty="0">
                <a:latin typeface="+mn-ea"/>
                <a:ea typeface="+mn-ea"/>
              </a:rPr>
              <a:t>……</a:t>
            </a:r>
            <a:endParaRPr lang="zh-CN" altLang="en-US" sz="2400" dirty="0">
              <a:latin typeface="+mn-ea"/>
              <a:ea typeface="+mn-e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74FDF54D-2511-4D78-A16E-9FC6BF3023ED}"/>
              </a:ext>
            </a:extLst>
          </p:cNvPr>
          <p:cNvSpPr txBox="1"/>
          <p:nvPr/>
        </p:nvSpPr>
        <p:spPr>
          <a:xfrm>
            <a:off x="487680" y="1815217"/>
            <a:ext cx="4744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solidFill>
                  <a:prstClr val="black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创新性</a:t>
            </a:r>
            <a:endParaRPr kumimoji="0" lang="zh-CN" alt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4711AD3-BBF6-48D7-849D-9295DCF106B7}"/>
              </a:ext>
            </a:extLst>
          </p:cNvPr>
          <p:cNvSpPr/>
          <p:nvPr/>
        </p:nvSpPr>
        <p:spPr>
          <a:xfrm>
            <a:off x="487680" y="3194854"/>
            <a:ext cx="500888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strike="sngStrike" dirty="0">
                <a:latin typeface="+mn-ea"/>
                <a:ea typeface="+mn-ea"/>
              </a:rPr>
              <a:t>无；</a:t>
            </a:r>
            <a:endParaRPr lang="en-US" altLang="zh-CN" sz="2400" strike="sngStrike" dirty="0">
              <a:latin typeface="+mn-ea"/>
              <a:ea typeface="+mn-ea"/>
            </a:endParaRPr>
          </a:p>
          <a:p>
            <a:r>
              <a:rPr lang="zh-CN" altLang="en-US" sz="2400" dirty="0">
                <a:latin typeface="+mn-ea"/>
                <a:ea typeface="+mn-ea"/>
              </a:rPr>
              <a:t>既有游戏模式的改变；</a:t>
            </a:r>
            <a:endParaRPr lang="en-US" altLang="zh-CN" sz="2400" dirty="0">
              <a:latin typeface="+mn-ea"/>
              <a:ea typeface="+mn-ea"/>
            </a:endParaRPr>
          </a:p>
          <a:p>
            <a:r>
              <a:rPr lang="zh-CN" altLang="en-US" sz="2400" dirty="0">
                <a:latin typeface="+mn-ea"/>
                <a:ea typeface="+mn-ea"/>
              </a:rPr>
              <a:t>基于线性规划（</a:t>
            </a:r>
            <a:r>
              <a:rPr lang="en-US" altLang="zh-CN" sz="2400" dirty="0">
                <a:latin typeface="+mn-ea"/>
                <a:ea typeface="+mn-ea"/>
              </a:rPr>
              <a:t>?</a:t>
            </a:r>
            <a:r>
              <a:rPr lang="zh-CN" altLang="en-US" sz="2400" dirty="0">
                <a:latin typeface="+mn-ea"/>
                <a:ea typeface="+mn-ea"/>
              </a:rPr>
              <a:t>）等各种数学方法的图像显示；</a:t>
            </a:r>
            <a:endParaRPr lang="en-US" altLang="zh-CN" sz="2400" dirty="0">
              <a:latin typeface="+mn-ea"/>
              <a:ea typeface="+mn-ea"/>
            </a:endParaRPr>
          </a:p>
          <a:p>
            <a:r>
              <a:rPr lang="en-US" altLang="zh-CN" sz="2400" dirty="0">
                <a:latin typeface="+mn-ea"/>
                <a:ea typeface="+mn-ea"/>
              </a:rPr>
              <a:t>……</a:t>
            </a:r>
            <a:endParaRPr lang="zh-CN" altLang="en-US" sz="2400" dirty="0">
              <a:latin typeface="+mn-ea"/>
              <a:ea typeface="+mn-ea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294AB242-DF42-4F44-843D-D5FF1C6A09D7}"/>
              </a:ext>
            </a:extLst>
          </p:cNvPr>
          <p:cNvSpPr txBox="1"/>
          <p:nvPr/>
        </p:nvSpPr>
        <p:spPr>
          <a:xfrm>
            <a:off x="0" y="535057"/>
            <a:ext cx="37185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收获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6444020-AC50-4FEC-8DA6-8EE3CDBDF059}"/>
              </a:ext>
            </a:extLst>
          </p:cNvPr>
          <p:cNvSpPr/>
          <p:nvPr/>
        </p:nvSpPr>
        <p:spPr>
          <a:xfrm>
            <a:off x="0" y="3429000"/>
            <a:ext cx="686816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楷体" panose="02010609060101010101" pitchFamily="49" charset="-122"/>
                <a:ea typeface="楷体" panose="02010609060101010101" pitchFamily="49" charset="-122"/>
              </a:rPr>
              <a:t>学会了</a:t>
            </a:r>
            <a:r>
              <a:rPr lang="en-US" altLang="zh-CN" sz="2400" dirty="0" err="1">
                <a:latin typeface="楷体" panose="02010609060101010101" pitchFamily="49" charset="-122"/>
                <a:ea typeface="楷体" panose="02010609060101010101" pitchFamily="49" charset="-122"/>
              </a:rPr>
              <a:t>signaltap</a:t>
            </a:r>
            <a:r>
              <a:rPr lang="zh-CN" altLang="en-US" sz="2400" dirty="0">
                <a:latin typeface="楷体" panose="02010609060101010101" pitchFamily="49" charset="-122"/>
                <a:ea typeface="楷体" panose="02010609060101010101" pitchFamily="49" charset="-122"/>
              </a:rPr>
              <a:t>的用法</a:t>
            </a:r>
            <a:r>
              <a:rPr lang="zh-CN" altLang="en-US" sz="2400" strike="sngStrike" dirty="0">
                <a:latin typeface="楷体" panose="02010609060101010101" pitchFamily="49" charset="-122"/>
                <a:ea typeface="楷体" panose="02010609060101010101" pitchFamily="49" charset="-122"/>
              </a:rPr>
              <a:t>，以及信号传递的量子性</a:t>
            </a:r>
            <a:r>
              <a:rPr lang="zh-CN" altLang="en-US" sz="2400" dirty="0">
                <a:latin typeface="楷体" panose="02010609060101010101" pitchFamily="49" charset="-122"/>
                <a:ea typeface="楷体" panose="02010609060101010101" pitchFamily="49" charset="-122"/>
              </a:rPr>
              <a:t>：</a:t>
            </a:r>
            <a:endParaRPr lang="en-US" altLang="zh-CN" sz="24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2400" strike="sngStrike" dirty="0">
                <a:latin typeface="楷体" panose="02010609060101010101" pitchFamily="49" charset="-122"/>
                <a:ea typeface="楷体" panose="02010609060101010101" pitchFamily="49" charset="-122"/>
              </a:rPr>
              <a:t>观测会导致信号的改变；</a:t>
            </a:r>
          </a:p>
          <a:p>
            <a:r>
              <a:rPr lang="zh-CN" altLang="en-US" sz="2400" strike="sngStrike" dirty="0">
                <a:latin typeface="楷体" panose="02010609060101010101" pitchFamily="49" charset="-122"/>
                <a:ea typeface="楷体" panose="02010609060101010101" pitchFamily="49" charset="-122"/>
              </a:rPr>
              <a:t>辛辛苦苦肝了</a:t>
            </a:r>
            <a:r>
              <a:rPr lang="en-US" altLang="zh-CN" sz="2400" strike="sngStrike" dirty="0">
                <a:latin typeface="楷体" panose="02010609060101010101" pitchFamily="49" charset="-122"/>
                <a:ea typeface="楷体" panose="02010609060101010101" pitchFamily="49" charset="-122"/>
              </a:rPr>
              <a:t>8</a:t>
            </a:r>
            <a:r>
              <a:rPr lang="zh-CN" altLang="en-US" sz="2400" strike="sngStrike" dirty="0">
                <a:latin typeface="楷体" panose="02010609060101010101" pitchFamily="49" charset="-122"/>
                <a:ea typeface="楷体" panose="02010609060101010101" pitchFamily="49" charset="-122"/>
              </a:rPr>
              <a:t>周肝出来的代码也有可能在最后三天被全部弃用，导致你变成</a:t>
            </a:r>
            <a:r>
              <a:rPr lang="en-US" altLang="zh-CN" sz="2400" strike="sngStrike" dirty="0">
                <a:latin typeface="楷体" panose="02010609060101010101" pitchFamily="49" charset="-122"/>
                <a:ea typeface="楷体" panose="02010609060101010101" pitchFamily="49" charset="-122"/>
              </a:rPr>
              <a:t>0 contribution</a:t>
            </a:r>
            <a:r>
              <a:rPr lang="zh-CN" altLang="en-US" sz="2400" strike="sngStrike" dirty="0">
                <a:latin typeface="楷体" panose="02010609060101010101" pitchFamily="49" charset="-122"/>
                <a:ea typeface="楷体" panose="02010609060101010101" pitchFamily="49" charset="-122"/>
              </a:rPr>
              <a:t>；</a:t>
            </a:r>
            <a:endParaRPr lang="en-US" altLang="zh-CN" sz="2400" strike="sngStrike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2400" dirty="0">
                <a:latin typeface="楷体" panose="02010609060101010101" pitchFamily="49" charset="-122"/>
                <a:ea typeface="楷体" panose="02010609060101010101" pitchFamily="49" charset="-122"/>
              </a:rPr>
              <a:t>团队合作的意识与能力</a:t>
            </a:r>
            <a:r>
              <a:rPr lang="zh-CN" altLang="en-US" sz="2400" strike="sngStrike" dirty="0">
                <a:latin typeface="楷体" panose="02010609060101010101" pitchFamily="49" charset="-122"/>
                <a:ea typeface="楷体" panose="02010609060101010101" pitchFamily="49" charset="-122"/>
              </a:rPr>
              <a:t>，</a:t>
            </a:r>
            <a:r>
              <a:rPr lang="en-US" altLang="zh-CN" sz="2400" strike="sngStrike" dirty="0">
                <a:latin typeface="楷体" panose="02010609060101010101" pitchFamily="49" charset="-122"/>
                <a:ea typeface="楷体" panose="02010609060101010101" pitchFamily="49" charset="-122"/>
              </a:rPr>
              <a:t>git</a:t>
            </a:r>
            <a:r>
              <a:rPr lang="zh-CN" altLang="en-US" sz="2400" strike="sngStrike" dirty="0">
                <a:latin typeface="楷体" panose="02010609060101010101" pitchFamily="49" charset="-122"/>
                <a:ea typeface="楷体" panose="02010609060101010101" pitchFamily="49" charset="-122"/>
              </a:rPr>
              <a:t>使用方法</a:t>
            </a:r>
            <a:r>
              <a:rPr lang="zh-CN" altLang="en-US" sz="2400" dirty="0">
                <a:latin typeface="楷体" panose="02010609060101010101" pitchFamily="49" charset="-122"/>
                <a:ea typeface="楷体" panose="02010609060101010101" pitchFamily="49" charset="-122"/>
              </a:rPr>
              <a:t>；</a:t>
            </a:r>
            <a:endParaRPr lang="en-US" altLang="zh-CN" sz="24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2400" dirty="0">
                <a:latin typeface="楷体" panose="02010609060101010101" pitchFamily="49" charset="-122"/>
                <a:ea typeface="楷体" panose="02010609060101010101" pitchFamily="49" charset="-122"/>
              </a:rPr>
              <a:t>数字电路知识与编程能力的结合；</a:t>
            </a:r>
            <a:endParaRPr lang="en-US" altLang="zh-CN" sz="24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2400" dirty="0">
                <a:latin typeface="楷体" panose="02010609060101010101" pitchFamily="49" charset="-122"/>
                <a:ea typeface="楷体" panose="02010609060101010101" pitchFamily="49" charset="-122"/>
              </a:rPr>
              <a:t>对数字逻辑电路（主要是代码逻辑和时序分析等实用向的部分）知识的应用与思考；</a:t>
            </a:r>
            <a:endParaRPr lang="en-US" altLang="zh-CN" sz="24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en-US" altLang="zh-CN" sz="2400" dirty="0">
                <a:latin typeface="楷体" panose="02010609060101010101" pitchFamily="49" charset="-122"/>
                <a:ea typeface="楷体" panose="02010609060101010101" pitchFamily="49" charset="-122"/>
              </a:rPr>
              <a:t>……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extBox 3"/>
          <p:cNvSpPr txBox="1">
            <a:spLocks noChangeArrowheads="1"/>
          </p:cNvSpPr>
          <p:nvPr/>
        </p:nvSpPr>
        <p:spPr bwMode="auto">
          <a:xfrm>
            <a:off x="1928810" y="1645106"/>
            <a:ext cx="5286375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7200" dirty="0">
                <a:solidFill>
                  <a:prstClr val="black"/>
                </a:solidFill>
                <a:latin typeface="Calibri" pitchFamily="34" charset="0"/>
                <a:ea typeface="宋体" charset="-122"/>
              </a:rPr>
              <a:t>谢谢大家</a:t>
            </a:r>
            <a:endParaRPr kumimoji="0" lang="zh-CN" altLang="en-US" sz="7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宋体" charset="-122"/>
              <a:cs typeface="+mn-cs"/>
            </a:endParaRPr>
          </a:p>
        </p:txBody>
      </p:sp>
      <p:sp>
        <p:nvSpPr>
          <p:cNvPr id="2051" name="TextBox 4"/>
          <p:cNvSpPr txBox="1">
            <a:spLocks noChangeArrowheads="1"/>
          </p:cNvSpPr>
          <p:nvPr/>
        </p:nvSpPr>
        <p:spPr bwMode="auto">
          <a:xfrm>
            <a:off x="2500309" y="2967335"/>
            <a:ext cx="4143375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400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2019.6.11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548270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1CD8261-9620-408D-9276-645B8C7880DD}"/>
              </a:ext>
            </a:extLst>
          </p:cNvPr>
          <p:cNvSpPr txBox="1"/>
          <p:nvPr/>
        </p:nvSpPr>
        <p:spPr>
          <a:xfrm>
            <a:off x="4572000" y="1229360"/>
            <a:ext cx="331216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Index</a:t>
            </a:r>
            <a:endParaRPr lang="zh-CN" altLang="en-US" sz="6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02CFE21-9AEB-4527-B456-224A2FFDAC32}"/>
              </a:ext>
            </a:extLst>
          </p:cNvPr>
          <p:cNvSpPr txBox="1"/>
          <p:nvPr/>
        </p:nvSpPr>
        <p:spPr>
          <a:xfrm>
            <a:off x="3870960" y="2921168"/>
            <a:ext cx="4165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latin typeface="+mn-ea"/>
                <a:ea typeface="+mn-ea"/>
                <a:cs typeface="Times New Roman" panose="02020603050405020304" pitchFamily="18" charset="0"/>
              </a:rPr>
              <a:t>我们做了个什么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2A69543-9602-4C01-8914-CD4599EE2418}"/>
              </a:ext>
            </a:extLst>
          </p:cNvPr>
          <p:cNvSpPr txBox="1"/>
          <p:nvPr/>
        </p:nvSpPr>
        <p:spPr>
          <a:xfrm>
            <a:off x="2489200" y="3951256"/>
            <a:ext cx="4165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latin typeface="+mn-ea"/>
                <a:ea typeface="+mn-ea"/>
                <a:cs typeface="Times New Roman" panose="02020603050405020304" pitchFamily="18" charset="0"/>
              </a:rPr>
              <a:t>难点</a:t>
            </a:r>
            <a:r>
              <a:rPr lang="en-US" altLang="zh-CN" sz="4000" dirty="0">
                <a:latin typeface="+mn-ea"/>
                <a:ea typeface="+mn-ea"/>
                <a:cs typeface="Times New Roman" panose="02020603050405020304" pitchFamily="18" charset="0"/>
              </a:rPr>
              <a:t>·</a:t>
            </a:r>
            <a:r>
              <a:rPr lang="zh-CN" altLang="en-US" sz="4000" dirty="0">
                <a:latin typeface="+mn-ea"/>
                <a:ea typeface="+mn-ea"/>
                <a:cs typeface="Times New Roman" panose="02020603050405020304" pitchFamily="18" charset="0"/>
              </a:rPr>
              <a:t>解决方案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5BCED92-9ABD-429F-9ED3-EF5CCB4325D6}"/>
              </a:ext>
            </a:extLst>
          </p:cNvPr>
          <p:cNvSpPr txBox="1"/>
          <p:nvPr/>
        </p:nvSpPr>
        <p:spPr>
          <a:xfrm>
            <a:off x="335280" y="4981344"/>
            <a:ext cx="4165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latin typeface="+mn-ea"/>
                <a:ea typeface="+mn-ea"/>
                <a:cs typeface="Times New Roman" panose="02020603050405020304" pitchFamily="18" charset="0"/>
              </a:rPr>
              <a:t>创新性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F9DFF85-952E-4789-B413-80A86E57DBFC}"/>
              </a:ext>
            </a:extLst>
          </p:cNvPr>
          <p:cNvSpPr txBox="1"/>
          <p:nvPr/>
        </p:nvSpPr>
        <p:spPr>
          <a:xfrm>
            <a:off x="-294640" y="6011432"/>
            <a:ext cx="4165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latin typeface="+mn-ea"/>
                <a:ea typeface="+mn-ea"/>
                <a:cs typeface="Times New Roman" panose="02020603050405020304" pitchFamily="18" charset="0"/>
              </a:rPr>
              <a:t>收获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25058DE-BB44-43F6-A5CB-BBEC21DEF312}"/>
              </a:ext>
            </a:extLst>
          </p:cNvPr>
          <p:cNvSpPr txBox="1"/>
          <p:nvPr/>
        </p:nvSpPr>
        <p:spPr>
          <a:xfrm>
            <a:off x="0" y="482768"/>
            <a:ext cx="6431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dirty="0">
                <a:latin typeface="+mn-ea"/>
                <a:ea typeface="+mn-ea"/>
                <a:cs typeface="Times New Roman" panose="02020603050405020304" pitchFamily="18" charset="0"/>
              </a:rPr>
              <a:t>我们做了个什么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7CAEC0A-6A4D-4BA0-A46B-0E807DC51DDD}"/>
              </a:ext>
            </a:extLst>
          </p:cNvPr>
          <p:cNvSpPr txBox="1"/>
          <p:nvPr/>
        </p:nvSpPr>
        <p:spPr>
          <a:xfrm>
            <a:off x="0" y="1656080"/>
            <a:ext cx="643128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latin typeface="+mn-ea"/>
                <a:ea typeface="+mn-ea"/>
              </a:rPr>
              <a:t>就是个扫雷游戏，把格子从方形变成了六边形而已。</a:t>
            </a:r>
            <a:endParaRPr lang="en-US" altLang="zh-CN" sz="3600" dirty="0">
              <a:latin typeface="+mn-ea"/>
              <a:ea typeface="+mn-ea"/>
            </a:endParaRPr>
          </a:p>
          <a:p>
            <a:endParaRPr lang="en-US" altLang="zh-CN" sz="3600" dirty="0">
              <a:latin typeface="+mn-ea"/>
              <a:ea typeface="+mn-ea"/>
            </a:endParaRPr>
          </a:p>
          <a:p>
            <a:r>
              <a:rPr lang="en-US" altLang="zh-CN" sz="3600" dirty="0">
                <a:latin typeface="+mn-ea"/>
                <a:ea typeface="+mn-ea"/>
              </a:rPr>
              <a:t>……</a:t>
            </a:r>
          </a:p>
          <a:p>
            <a:endParaRPr lang="en-US" altLang="zh-CN" sz="3600" dirty="0">
              <a:latin typeface="+mn-ea"/>
              <a:ea typeface="+mn-ea"/>
            </a:endParaRPr>
          </a:p>
          <a:p>
            <a:r>
              <a:rPr lang="zh-CN" altLang="en-US" sz="3600" dirty="0">
                <a:latin typeface="+mn-ea"/>
                <a:ea typeface="+mn-ea"/>
              </a:rPr>
              <a:t>先来演示一下</a:t>
            </a:r>
            <a:r>
              <a:rPr lang="en-US" altLang="zh-CN" sz="3600" dirty="0">
                <a:latin typeface="+mn-ea"/>
                <a:ea typeface="+mn-ea"/>
              </a:rPr>
              <a:t>——</a:t>
            </a:r>
            <a:endParaRPr lang="zh-CN" altLang="en-US" sz="3600" dirty="0">
              <a:latin typeface="+mn-ea"/>
              <a:ea typeface="+mn-e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AD8BF93-2DA1-4F41-960B-9F201A0437AB}"/>
              </a:ext>
            </a:extLst>
          </p:cNvPr>
          <p:cNvSpPr txBox="1"/>
          <p:nvPr/>
        </p:nvSpPr>
        <p:spPr>
          <a:xfrm>
            <a:off x="4399280" y="494417"/>
            <a:ext cx="4744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dirty="0">
                <a:latin typeface="+mn-ea"/>
                <a:ea typeface="+mn-ea"/>
                <a:cs typeface="Times New Roman" panose="02020603050405020304" pitchFamily="18" charset="0"/>
              </a:rPr>
              <a:t>难点</a:t>
            </a:r>
            <a:r>
              <a:rPr lang="en-US" altLang="zh-CN" sz="4800" dirty="0">
                <a:latin typeface="+mn-ea"/>
                <a:ea typeface="+mn-ea"/>
                <a:cs typeface="Times New Roman" panose="02020603050405020304" pitchFamily="18" charset="0"/>
              </a:rPr>
              <a:t>·</a:t>
            </a:r>
            <a:r>
              <a:rPr lang="zh-CN" altLang="en-US" sz="4800" dirty="0">
                <a:latin typeface="+mn-ea"/>
                <a:ea typeface="+mn-ea"/>
                <a:cs typeface="Times New Roman" panose="02020603050405020304" pitchFamily="18" charset="0"/>
              </a:rPr>
              <a:t>解决方案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F9DBB17-2241-4C3B-84B8-9DB3E84887D3}"/>
              </a:ext>
            </a:extLst>
          </p:cNvPr>
          <p:cNvSpPr txBox="1"/>
          <p:nvPr/>
        </p:nvSpPr>
        <p:spPr>
          <a:xfrm>
            <a:off x="4572000" y="2844225"/>
            <a:ext cx="457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dirty="0"/>
              <a:t>地雷分布的随机生成</a:t>
            </a:r>
            <a:endParaRPr lang="en-US" altLang="zh-CN" sz="36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EB127E9-6CDC-450E-A192-98A5C81B20D2}"/>
              </a:ext>
            </a:extLst>
          </p:cNvPr>
          <p:cNvSpPr txBox="1"/>
          <p:nvPr/>
        </p:nvSpPr>
        <p:spPr>
          <a:xfrm>
            <a:off x="325120" y="4328160"/>
            <a:ext cx="851408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latin typeface="华文楷体" panose="02010600040101010101" pitchFamily="2" charset="-122"/>
                <a:ea typeface="华文楷体" panose="02010600040101010101" pitchFamily="2" charset="-122"/>
              </a:rPr>
              <a:t>在电脑上随机生成好，</a:t>
            </a:r>
            <a:endParaRPr lang="en-US" altLang="zh-CN" sz="32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ctr"/>
            <a:r>
              <a:rPr lang="zh-CN" altLang="en-US" sz="3200" dirty="0">
                <a:latin typeface="华文楷体" panose="02010600040101010101" pitchFamily="2" charset="-122"/>
                <a:ea typeface="华文楷体" panose="02010600040101010101" pitchFamily="2" charset="-122"/>
              </a:rPr>
              <a:t>写成</a:t>
            </a:r>
            <a:r>
              <a:rPr lang="en-US" altLang="zh-CN" sz="3200" dirty="0" err="1">
                <a:latin typeface="华文楷体" panose="02010600040101010101" pitchFamily="2" charset="-122"/>
                <a:ea typeface="华文楷体" panose="02010600040101010101" pitchFamily="2" charset="-122"/>
              </a:rPr>
              <a:t>mif</a:t>
            </a:r>
            <a:r>
              <a:rPr lang="zh-CN" altLang="en-US" sz="3200" dirty="0">
                <a:latin typeface="华文楷体" panose="02010600040101010101" pitchFamily="2" charset="-122"/>
                <a:ea typeface="华文楷体" panose="02010600040101010101" pitchFamily="2" charset="-122"/>
              </a:rPr>
              <a:t>文件烧进板子里。</a:t>
            </a:r>
            <a:endParaRPr lang="en-US" altLang="zh-CN" sz="32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AD8BF93-2DA1-4F41-960B-9F201A0437AB}"/>
              </a:ext>
            </a:extLst>
          </p:cNvPr>
          <p:cNvSpPr txBox="1"/>
          <p:nvPr/>
        </p:nvSpPr>
        <p:spPr>
          <a:xfrm>
            <a:off x="4399280" y="494417"/>
            <a:ext cx="4744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难点</a:t>
            </a: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解决方案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F9DBB17-2241-4C3B-84B8-9DB3E84887D3}"/>
              </a:ext>
            </a:extLst>
          </p:cNvPr>
          <p:cNvSpPr txBox="1"/>
          <p:nvPr/>
        </p:nvSpPr>
        <p:spPr>
          <a:xfrm>
            <a:off x="4572000" y="2844225"/>
            <a:ext cx="457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3600" dirty="0">
                <a:solidFill>
                  <a:prstClr val="black"/>
                </a:solidFill>
              </a:rPr>
              <a:t>外部</a:t>
            </a:r>
            <a:r>
              <a:rPr lang="en-US" altLang="zh-CN" sz="3600" dirty="0">
                <a:solidFill>
                  <a:prstClr val="black"/>
                </a:solidFill>
              </a:rPr>
              <a:t>SRAM</a:t>
            </a:r>
            <a:r>
              <a:rPr lang="zh-CN" altLang="en-US" sz="3600" dirty="0">
                <a:solidFill>
                  <a:prstClr val="black"/>
                </a:solidFill>
              </a:rPr>
              <a:t>的使用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EB127E9-6CDC-450E-A192-98A5C81B20D2}"/>
              </a:ext>
            </a:extLst>
          </p:cNvPr>
          <p:cNvSpPr txBox="1"/>
          <p:nvPr/>
        </p:nvSpPr>
        <p:spPr>
          <a:xfrm>
            <a:off x="325120" y="4328160"/>
            <a:ext cx="851408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3200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通过有效压缩信息，</a:t>
            </a:r>
            <a:endParaRPr lang="en-US" altLang="zh-CN" sz="3200" dirty="0">
              <a:solidFill>
                <a:prstClr val="black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lvl="0" algn="ctr"/>
            <a:r>
              <a:rPr lang="zh-CN" altLang="en-US" sz="3200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改为使用内部</a:t>
            </a:r>
            <a:r>
              <a:rPr lang="en-US" altLang="zh-CN" sz="3200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SRAM</a:t>
            </a:r>
          </a:p>
        </p:txBody>
      </p:sp>
    </p:spTree>
    <p:extLst>
      <p:ext uri="{BB962C8B-B14F-4D97-AF65-F5344CB8AC3E}">
        <p14:creationId xmlns:p14="http://schemas.microsoft.com/office/powerpoint/2010/main" val="41403083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AD8BF93-2DA1-4F41-960B-9F201A0437AB}"/>
              </a:ext>
            </a:extLst>
          </p:cNvPr>
          <p:cNvSpPr txBox="1"/>
          <p:nvPr/>
        </p:nvSpPr>
        <p:spPr>
          <a:xfrm>
            <a:off x="4399280" y="494417"/>
            <a:ext cx="4744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难点</a:t>
            </a: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解决方案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F9DBB17-2241-4C3B-84B8-9DB3E84887D3}"/>
              </a:ext>
            </a:extLst>
          </p:cNvPr>
          <p:cNvSpPr txBox="1"/>
          <p:nvPr/>
        </p:nvSpPr>
        <p:spPr>
          <a:xfrm>
            <a:off x="4572000" y="2844225"/>
            <a:ext cx="457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3600" dirty="0">
                <a:solidFill>
                  <a:prstClr val="black"/>
                </a:solidFill>
              </a:rPr>
              <a:t>摄像头的配置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EB127E9-6CDC-450E-A192-98A5C81B20D2}"/>
              </a:ext>
            </a:extLst>
          </p:cNvPr>
          <p:cNvSpPr txBox="1"/>
          <p:nvPr/>
        </p:nvSpPr>
        <p:spPr>
          <a:xfrm>
            <a:off x="325120" y="4328160"/>
            <a:ext cx="851408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3200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利用网上的祖传代码，</a:t>
            </a:r>
            <a:endParaRPr lang="en-US" altLang="zh-CN" sz="3200" dirty="0">
              <a:solidFill>
                <a:prstClr val="black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lvl="0" algn="ctr"/>
            <a:r>
              <a:rPr lang="zh-CN" altLang="en-US" sz="3200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可以配置成功。</a:t>
            </a:r>
            <a:endParaRPr kumimoji="0" lang="en-US" altLang="zh-CN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华文楷体" panose="02010600040101010101" pitchFamily="2" charset="-122"/>
              <a:ea typeface="华文楷体" panose="0201060004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571975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AD8BF93-2DA1-4F41-960B-9F201A0437AB}"/>
              </a:ext>
            </a:extLst>
          </p:cNvPr>
          <p:cNvSpPr txBox="1"/>
          <p:nvPr/>
        </p:nvSpPr>
        <p:spPr>
          <a:xfrm>
            <a:off x="4399280" y="494417"/>
            <a:ext cx="4744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难点</a:t>
            </a: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解决方案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F9DBB17-2241-4C3B-84B8-9DB3E84887D3}"/>
              </a:ext>
            </a:extLst>
          </p:cNvPr>
          <p:cNvSpPr txBox="1"/>
          <p:nvPr/>
        </p:nvSpPr>
        <p:spPr>
          <a:xfrm>
            <a:off x="4572000" y="2844225"/>
            <a:ext cx="457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3600" dirty="0">
                <a:solidFill>
                  <a:prstClr val="black"/>
                </a:solidFill>
              </a:rPr>
              <a:t>利用摄像头识别手指的位置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EB127E9-6CDC-450E-A192-98A5C81B20D2}"/>
              </a:ext>
            </a:extLst>
          </p:cNvPr>
          <p:cNvSpPr txBox="1"/>
          <p:nvPr/>
        </p:nvSpPr>
        <p:spPr>
          <a:xfrm>
            <a:off x="325120" y="4328160"/>
            <a:ext cx="851408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3200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为了最后能做出完整的游戏，</a:t>
            </a:r>
            <a:endParaRPr lang="en-US" altLang="zh-CN" sz="3200" dirty="0">
              <a:solidFill>
                <a:prstClr val="black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lvl="0" algn="ctr"/>
            <a:r>
              <a:rPr lang="zh-CN" altLang="en-US" sz="3200" dirty="0">
                <a:solidFill>
                  <a:prstClr val="black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忍痛放弃并改为使用鼠标。</a:t>
            </a:r>
          </a:p>
        </p:txBody>
      </p:sp>
    </p:spTree>
    <p:extLst>
      <p:ext uri="{BB962C8B-B14F-4D97-AF65-F5344CB8AC3E}">
        <p14:creationId xmlns:p14="http://schemas.microsoft.com/office/powerpoint/2010/main" val="36039921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AD8BF93-2DA1-4F41-960B-9F201A0437AB}"/>
              </a:ext>
            </a:extLst>
          </p:cNvPr>
          <p:cNvSpPr txBox="1"/>
          <p:nvPr/>
        </p:nvSpPr>
        <p:spPr>
          <a:xfrm>
            <a:off x="4399280" y="494417"/>
            <a:ext cx="4744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难点</a:t>
            </a: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解决方案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F9DBB17-2241-4C3B-84B8-9DB3E84887D3}"/>
              </a:ext>
            </a:extLst>
          </p:cNvPr>
          <p:cNvSpPr txBox="1"/>
          <p:nvPr/>
        </p:nvSpPr>
        <p:spPr>
          <a:xfrm>
            <a:off x="4572000" y="2228671"/>
            <a:ext cx="457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3600" dirty="0">
                <a:solidFill>
                  <a:prstClr val="black"/>
                </a:solidFill>
              </a:rPr>
              <a:t>理想和现实的</a:t>
            </a:r>
            <a:endParaRPr lang="en-US" altLang="zh-CN" sz="3600" dirty="0">
              <a:solidFill>
                <a:prstClr val="black"/>
              </a:solidFill>
            </a:endParaRPr>
          </a:p>
          <a:p>
            <a:pPr lvl="0" algn="ctr"/>
            <a:r>
              <a:rPr lang="zh-CN" altLang="en-US" sz="3600" dirty="0">
                <a:solidFill>
                  <a:prstClr val="black"/>
                </a:solidFill>
              </a:rPr>
              <a:t>巨大差异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4DAD090-8CDB-4F6D-992C-BDB4CE9030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089" y="3645816"/>
            <a:ext cx="4282911" cy="321218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BEEB1550-05F5-4EBB-86BE-E20D547074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3645816"/>
            <a:ext cx="4282911" cy="3212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7770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AD8BF93-2DA1-4F41-960B-9F201A0437AB}"/>
              </a:ext>
            </a:extLst>
          </p:cNvPr>
          <p:cNvSpPr txBox="1"/>
          <p:nvPr/>
        </p:nvSpPr>
        <p:spPr>
          <a:xfrm>
            <a:off x="4399280" y="494417"/>
            <a:ext cx="4744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难点</a:t>
            </a: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解决方案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F9DBB17-2241-4C3B-84B8-9DB3E84887D3}"/>
              </a:ext>
            </a:extLst>
          </p:cNvPr>
          <p:cNvSpPr txBox="1"/>
          <p:nvPr/>
        </p:nvSpPr>
        <p:spPr>
          <a:xfrm>
            <a:off x="4572000" y="2228671"/>
            <a:ext cx="457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理想和现实的</a:t>
            </a:r>
            <a:endParaRPr kumimoji="0" lang="en-US" altLang="zh-CN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巨大差异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68E781A-C947-4E97-92AD-CD03395234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5482" y="3728223"/>
            <a:ext cx="4173036" cy="3129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235896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ppt4419</Template>
  <TotalTime>442</TotalTime>
  <Words>686</Words>
  <Application>Microsoft Office PowerPoint</Application>
  <PresentationFormat>全屏显示(4:3)</PresentationFormat>
  <Paragraphs>89</Paragraphs>
  <Slides>19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9" baseType="lpstr">
      <vt:lpstr>等线</vt:lpstr>
      <vt:lpstr>华文楷体</vt:lpstr>
      <vt:lpstr>楷体</vt:lpstr>
      <vt:lpstr>宋体</vt:lpstr>
      <vt:lpstr>微软雅黑</vt:lpstr>
      <vt:lpstr>Arial</vt:lpstr>
      <vt:lpstr>Calibri</vt:lpstr>
      <vt:lpstr>Consolas</vt:lpstr>
      <vt:lpstr>Times New Roman</vt:lpstr>
      <vt:lpstr>1_Office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六边形扫雷</dc:title>
  <dc:creator>hanwen hu</dc:creator>
  <cp:lastModifiedBy>Yuanbo Guo</cp:lastModifiedBy>
  <cp:revision>81</cp:revision>
  <dcterms:created xsi:type="dcterms:W3CDTF">2019-06-10T01:51:57Z</dcterms:created>
  <dcterms:modified xsi:type="dcterms:W3CDTF">2019-06-10T16:15:59Z</dcterms:modified>
</cp:coreProperties>
</file>

<file path=docProps/thumbnail.jpeg>
</file>